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2088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9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B0-20/PIA-4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Improved Flexibility and Efficiency in</a:t>
            </a:r>
            <a:br>
              <a:rPr lang="en-GB" sz="2800" b="1" dirty="0" smtClean="0"/>
            </a:br>
            <a:r>
              <a:rPr lang="en-GB" sz="2800" b="1" dirty="0" smtClean="0"/>
              <a:t>Departure Profiles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953000" y="175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WP/28C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5867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534400" cy="5059363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Standards: </a:t>
            </a:r>
            <a:r>
              <a:rPr lang="en-GB" sz="2400" dirty="0" smtClean="0"/>
              <a:t>Nil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400" dirty="0" smtClean="0"/>
              <a:t>ICAO Doc 4444, </a:t>
            </a:r>
            <a:r>
              <a:rPr lang="en-GB" sz="2400" i="1" dirty="0" smtClean="0"/>
              <a:t>Procedures for Air Navigation Services — Air Traffic Management. </a:t>
            </a:r>
            <a:endParaRPr lang="en-GB" sz="2400" dirty="0" smtClean="0"/>
          </a:p>
          <a:p>
            <a:pPr lvl="1"/>
            <a:r>
              <a:rPr lang="en-GB" sz="2400" dirty="0" smtClean="0"/>
              <a:t>ICAO Doc 9613, </a:t>
            </a:r>
            <a:r>
              <a:rPr lang="en-GB" sz="2400" i="1" dirty="0" smtClean="0"/>
              <a:t>Performance-based Navigation (PBN) Manual</a:t>
            </a:r>
            <a:r>
              <a:rPr lang="en-GB" sz="2400" dirty="0" smtClean="0"/>
              <a:t>;</a:t>
            </a:r>
          </a:p>
          <a:p>
            <a:pPr lvl="1"/>
            <a:r>
              <a:rPr lang="en-GB" sz="2400" dirty="0" smtClean="0"/>
              <a:t>ICAO Doc </a:t>
            </a:r>
            <a:r>
              <a:rPr lang="en-GB" sz="2400" dirty="0" err="1" smtClean="0"/>
              <a:t>xxxx</a:t>
            </a:r>
            <a:r>
              <a:rPr lang="en-GB" sz="2400" dirty="0" smtClean="0"/>
              <a:t>, Continuous Climb Operations (CCO) Manual</a:t>
            </a:r>
          </a:p>
          <a:p>
            <a:r>
              <a:rPr lang="en-GB" sz="2400" b="1" i="1" dirty="0" smtClean="0"/>
              <a:t>Approval Documents</a:t>
            </a:r>
          </a:p>
          <a:p>
            <a:pPr lvl="1"/>
            <a:r>
              <a:rPr lang="en-GB" sz="2400" dirty="0" smtClean="0"/>
              <a:t>ICAO Doc XXXX, Continuous Climb Operations Manual;</a:t>
            </a:r>
          </a:p>
          <a:p>
            <a:pPr lvl="1"/>
            <a:r>
              <a:rPr lang="en-GB" sz="2400" dirty="0" smtClean="0"/>
              <a:t>ICAO Doc 9613, </a:t>
            </a:r>
            <a:r>
              <a:rPr lang="en-GB" sz="2400" i="1" dirty="0" smtClean="0"/>
              <a:t>Performance Based Navigation Manual;</a:t>
            </a:r>
            <a:endParaRPr lang="en-GB" sz="2400" dirty="0" smtClean="0"/>
          </a:p>
          <a:p>
            <a:pPr lvl="1"/>
            <a:r>
              <a:rPr lang="en-GB" sz="2400" dirty="0" smtClean="0"/>
              <a:t>ICAO Doc 4444, </a:t>
            </a:r>
            <a:r>
              <a:rPr lang="en-GB" sz="2400" i="1" dirty="0" smtClean="0"/>
              <a:t>Procedures for Air Navigation Services — Air Traffic Management</a:t>
            </a:r>
            <a:r>
              <a:rPr lang="en-GB" sz="2400" dirty="0" smtClean="0"/>
              <a:t>.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Reference Documents</a:t>
            </a:r>
            <a:br>
              <a:rPr lang="en-GB" sz="32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   Improved Flexibility and Efficiency in</a:t>
            </a:r>
            <a:br>
              <a:rPr lang="en-GB" sz="3600" b="1" dirty="0" smtClean="0"/>
            </a:br>
            <a:r>
              <a:rPr lang="en-GB" sz="3600" b="1" dirty="0" smtClean="0"/>
              <a:t>Departure Profiles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Benefits: Efficiency, Environment and Safety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Elements: CCO and PBN SIDs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No avionics or Ground systems required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Implementation                   - Benefits and Elements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B0-20</a:t>
            </a:r>
            <a:br>
              <a:rPr lang="en-GB" sz="3200" dirty="0" smtClean="0"/>
            </a:br>
            <a:r>
              <a:rPr lang="en-GB" sz="2400" b="1" dirty="0" smtClean="0"/>
              <a:t>Improved Flexibility and Efficiency in Departure Profiles</a:t>
            </a: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1" y="1371600"/>
          <a:ext cx="8534400" cy="509271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24199"/>
                <a:gridCol w="2615938"/>
                <a:gridCol w="2794263"/>
              </a:tblGrid>
              <a:tr h="7354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Arial"/>
                        </a:rPr>
                        <a:t>To implement Continuous Climb Operations in conjunction with PBN to provide opportunities to optimize throughput, improve flexibility, enable fuel-efficient climb profiles and increase capacity at congested terminal areas. 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8745" marR="11874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8745" marR="118745" marT="0" marB="0"/>
                </a:tc>
              </a:tr>
              <a:tr h="2060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Main Performance Impact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KPA-04 – Efficiency; KPA-05 – Environment; KPA-10 - Safety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1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Departure and  En-Route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67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AUO – Airspace user operations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TS – Traffic synchronization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AOM – Airspace organization and management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67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GPI 5- RNAV/RNP (Performance. Based Navigation)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GPI-10- Terminal Area Design and Management</a:t>
                      </a:r>
                      <a:endParaRPr lang="en-GB" sz="140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GPI-11- </a:t>
                      </a:r>
                      <a:r>
                        <a:rPr lang="en-US" sz="1400" dirty="0"/>
                        <a:t>RNP and RNAV SIDs and STARs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15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NIL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0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Status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 Checklist     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Standards Readiness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Infrastructure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Ground Automation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124200"/>
          </a:xfrm>
        </p:spPr>
        <p:txBody>
          <a:bodyPr>
            <a:noAutofit/>
          </a:bodyPr>
          <a:lstStyle/>
          <a:p>
            <a:r>
              <a:rPr lang="en-GB" sz="2800" dirty="0" smtClean="0"/>
              <a:t>Varies from one State/region to the next. </a:t>
            </a:r>
          </a:p>
          <a:p>
            <a:r>
              <a:rPr lang="en-GB" sz="2800" dirty="0" smtClean="0"/>
              <a:t>Some aspects of the movement to PBN have already been subject of local improvements in areas</a:t>
            </a:r>
          </a:p>
          <a:p>
            <a:endParaRPr lang="en-GB" sz="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41437"/>
            <a:ext cx="8534400" cy="4830763"/>
          </a:xfrm>
        </p:spPr>
        <p:txBody>
          <a:bodyPr>
            <a:noAutofit/>
          </a:bodyPr>
          <a:lstStyle/>
          <a:p>
            <a:r>
              <a:rPr lang="en-GB" dirty="0" smtClean="0"/>
              <a:t>RNAV;  RNP where possible and needed</a:t>
            </a:r>
          </a:p>
          <a:p>
            <a:pPr lvl="1"/>
            <a:r>
              <a:rPr lang="en-GB" sz="2400" dirty="0" smtClean="0"/>
              <a:t>PBN SIDs</a:t>
            </a:r>
          </a:p>
          <a:p>
            <a:pPr lvl="1"/>
            <a:r>
              <a:rPr lang="en-GB" sz="2400" dirty="0" smtClean="0"/>
              <a:t>Increased efficiencies in terminal separation rules</a:t>
            </a:r>
          </a:p>
          <a:p>
            <a:pPr lvl="1"/>
            <a:r>
              <a:rPr lang="en-GB" sz="2400" dirty="0" smtClean="0"/>
              <a:t>Effective airspace design and classification</a:t>
            </a:r>
          </a:p>
          <a:p>
            <a:r>
              <a:rPr lang="en-GB" dirty="0" smtClean="0"/>
              <a:t>Continuous Climb Operations</a:t>
            </a:r>
          </a:p>
          <a:p>
            <a:pPr lvl="1"/>
            <a:r>
              <a:rPr lang="en-GB" dirty="0" smtClean="0"/>
              <a:t>CCO is an aircraft operating technique aided by appropriate airspace and procedure design and appropriate ATC clearances </a:t>
            </a:r>
          </a:p>
          <a:p>
            <a:pPr lvl="1"/>
            <a:r>
              <a:rPr lang="en-GB" dirty="0" smtClean="0"/>
              <a:t>A CCO can be flown with or without the support of function of the flight management system (FMS)) and with or without a fixed lateral path.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524000"/>
          <a:ext cx="8077200" cy="44958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90339"/>
                <a:gridCol w="5465024"/>
                <a:gridCol w="121837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Efficiency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Cost savings through reduced fuel burn and efficient aircraft operating profiles</a:t>
                      </a:r>
                      <a:r>
                        <a:rPr lang="en-GB" sz="2000" dirty="0" smtClean="0"/>
                        <a:t>.; Reduction </a:t>
                      </a:r>
                      <a:r>
                        <a:rPr lang="en-GB" sz="2000" dirty="0"/>
                        <a:t>in the number of required radio transmissions.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35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Environment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Authorization of operations where noise limitations would otherwise result in operations being curtailed or restricted.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Environmental </a:t>
                      </a:r>
                      <a:r>
                        <a:rPr lang="en-GB" sz="2000" dirty="0"/>
                        <a:t>benefits through reduced emissions.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42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More consistent flight paths.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Lower </a:t>
                      </a:r>
                      <a:r>
                        <a:rPr lang="en-GB" sz="2000" dirty="0"/>
                        <a:t>pilot and Air Traffic Control workload.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792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CCO </a:t>
                      </a:r>
                      <a:r>
                        <a:rPr lang="en-GB" sz="2000" dirty="0"/>
                        <a:t>benefits are heavily dependent on each specific ATM environment.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If </a:t>
                      </a:r>
                      <a:r>
                        <a:rPr lang="en-GB" sz="2000" dirty="0"/>
                        <a:t>implemented within the ICAO CCO manual </a:t>
                      </a:r>
                      <a:r>
                        <a:rPr lang="en-GB" sz="2000" dirty="0" smtClean="0"/>
                        <a:t>framework,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the </a:t>
                      </a:r>
                      <a:r>
                        <a:rPr lang="en-GB" sz="2000" dirty="0"/>
                        <a:t>benefit/cost ratio (BCR) will be positive.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70037"/>
            <a:ext cx="8610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ICAO Performance-based Navigation Manual (Doc 9613)-</a:t>
            </a:r>
            <a:r>
              <a:rPr lang="en-GB" dirty="0" smtClean="0"/>
              <a:t>Provides general guidance on PBN implementation</a:t>
            </a:r>
          </a:p>
          <a:p>
            <a:r>
              <a:rPr lang="en-GB" sz="2800" dirty="0" smtClean="0"/>
              <a:t>The Continuous Climb Operations </a:t>
            </a:r>
            <a:r>
              <a:rPr lang="en-GB" sz="2800" i="1" dirty="0" smtClean="0"/>
              <a:t>(CCO) </a:t>
            </a:r>
            <a:r>
              <a:rPr lang="en-GB" sz="2800" dirty="0" smtClean="0"/>
              <a:t>Manual (Doc </a:t>
            </a:r>
            <a:r>
              <a:rPr lang="en-GB" sz="2800" dirty="0" err="1" smtClean="0"/>
              <a:t>xxxx</a:t>
            </a:r>
            <a:r>
              <a:rPr lang="en-GB" sz="2800" dirty="0" smtClean="0"/>
              <a:t>); </a:t>
            </a:r>
            <a:r>
              <a:rPr lang="en-GB" dirty="0" smtClean="0"/>
              <a:t>Provides guidance on</a:t>
            </a:r>
          </a:p>
          <a:p>
            <a:pPr lvl="2"/>
            <a:r>
              <a:rPr lang="en-GB" sz="2800" dirty="0" smtClean="0"/>
              <a:t>Airspace design</a:t>
            </a:r>
          </a:p>
          <a:p>
            <a:pPr lvl="2"/>
            <a:r>
              <a:rPr lang="en-GB" sz="2800" dirty="0" smtClean="0"/>
              <a:t>Instrument flight procedures</a:t>
            </a:r>
          </a:p>
          <a:p>
            <a:pPr lvl="2"/>
            <a:r>
              <a:rPr lang="en-GB" sz="2800" dirty="0" smtClean="0"/>
              <a:t>ATC facilitation </a:t>
            </a:r>
          </a:p>
          <a:p>
            <a:pPr lvl="2"/>
            <a:r>
              <a:rPr lang="en-GB" sz="2800" dirty="0" smtClean="0"/>
              <a:t>Flight techniques necessary to enable CC0s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Avionics</a:t>
            </a:r>
          </a:p>
          <a:p>
            <a:pPr lvl="1"/>
            <a:r>
              <a:rPr lang="en-GB" sz="2400" dirty="0" smtClean="0"/>
              <a:t>CCO does not require specific air/ground technology. </a:t>
            </a:r>
          </a:p>
          <a:p>
            <a:pPr lvl="1"/>
            <a:r>
              <a:rPr lang="en-GB" sz="2400" dirty="0" smtClean="0"/>
              <a:t>CCO is an aircraft operating technique aided by appropriate airspace and procedure design, and appropriate ATC clearances</a:t>
            </a:r>
          </a:p>
          <a:p>
            <a:r>
              <a:rPr lang="en-GB" sz="2800" b="1" i="1" dirty="0" smtClean="0"/>
              <a:t>Ground systems</a:t>
            </a:r>
          </a:p>
          <a:p>
            <a:pPr lvl="1"/>
            <a:r>
              <a:rPr lang="en-GB" sz="2400" dirty="0" smtClean="0"/>
              <a:t>Controllers would benefit from some automation support to display aircraft capabilities in order to know which aircraft can do what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Necessary System Capabilities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763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pPr marL="342900" lvl="2" indent="-342900"/>
            <a:r>
              <a:rPr lang="en-GB" sz="2800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2800" dirty="0" smtClean="0"/>
              <a:t>Likewise, the qualifications requirements are identified in the regulatory requirements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</a:t>
            </a:r>
            <a:br>
              <a:rPr lang="en-GB" sz="3200" dirty="0" smtClean="0"/>
            </a:b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382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pPr lvl="0"/>
            <a:r>
              <a:rPr lang="en-GB" sz="2800" b="1" dirty="0" smtClean="0"/>
              <a:t>Regulatory/Standardization</a:t>
            </a:r>
          </a:p>
          <a:p>
            <a:pPr lvl="1"/>
            <a:r>
              <a:rPr lang="en-GB" dirty="0" smtClean="0"/>
              <a:t>Use current published requirements</a:t>
            </a:r>
          </a:p>
          <a:p>
            <a:pPr lvl="0"/>
            <a:r>
              <a:rPr lang="en-GB" sz="2800" b="1" dirty="0" smtClean="0"/>
              <a:t>Approval Plans</a:t>
            </a:r>
          </a:p>
          <a:p>
            <a:pPr lvl="1"/>
            <a:r>
              <a:rPr lang="en-GB" dirty="0" smtClean="0"/>
              <a:t>Must be in accordance with application requirements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B0-20 – Regulatory/standardization needs and Approval Plan (Air and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WP/28(C)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71BE2-9410-4909-AD6A-EDD1E3EEE69E}"/>
</file>

<file path=customXml/itemProps2.xml><?xml version="1.0" encoding="utf-8"?>
<ds:datastoreItem xmlns:ds="http://schemas.openxmlformats.org/officeDocument/2006/customXml" ds:itemID="{53BF3B42-E2ED-41DD-AF1F-60058FD45384}"/>
</file>

<file path=customXml/itemProps3.xml><?xml version="1.0" encoding="utf-8"?>
<ds:datastoreItem xmlns:ds="http://schemas.openxmlformats.org/officeDocument/2006/customXml" ds:itemID="{57E73CDE-17BF-4D76-AFAC-2040BAFAB91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1606</TotalTime>
  <Words>610</Words>
  <Application>Microsoft Office PowerPoint</Application>
  <PresentationFormat>On-screen Show (4:3)</PresentationFormat>
  <Paragraphs>121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B0-20/PIA-4   Improved Flexibility and Efficiency in Departure Profiles</vt:lpstr>
      <vt:lpstr>Module N° B0-20 Improved Flexibility and Efficiency in Departure Profiles</vt:lpstr>
      <vt:lpstr>Module N° B0-20 - Baseline </vt:lpstr>
      <vt:lpstr>Module N° B0-20 – Change Brought by the Module</vt:lpstr>
      <vt:lpstr>Module N° B0-20 – – Intended Performance Operational Improvement </vt:lpstr>
      <vt:lpstr>Module N° B0-20 – Necessary Procedures (Air &amp; Ground)</vt:lpstr>
      <vt:lpstr>Module N° B0-20 – Necessary System Capabilities</vt:lpstr>
      <vt:lpstr>Module N° B0-20 –  Training and Qualification Requirements</vt:lpstr>
      <vt:lpstr>Module N° B0-20 – Regulatory/standardization needs and Approval Plan (Air and Ground)</vt:lpstr>
      <vt:lpstr>Module N° B0-20 – Reference Documents </vt:lpstr>
      <vt:lpstr>Module N° B0-20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No.: B0-20.CCO.PIA 4</dc:title>
  <dc:creator>lkhammar</dc:creator>
  <cp:lastModifiedBy>Peng Li</cp:lastModifiedBy>
  <cp:revision>266</cp:revision>
  <dcterms:created xsi:type="dcterms:W3CDTF">2010-09-24T14:59:54Z</dcterms:created>
  <dcterms:modified xsi:type="dcterms:W3CDTF">2012-04-19T03:51:32Z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4000</vt:r8>
  </property>
</Properties>
</file>